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F0"/>
    <a:srgbClr val="FDEADB"/>
    <a:srgbClr val="FFF1C9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33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30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9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86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78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4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6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41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43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8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E08F-7638-4C91-BEAF-98F0AB08AD3D}" type="datetimeFigureOut">
              <a:rPr lang="en-AU" smtClean="0"/>
              <a:t>18/04/2017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FBFF-DB87-442B-845A-F309C4858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3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evy.com/browse/business-document/customer-experience-strategy-template-and-guide-21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CUSTOMER EXPERIENCE STRATEGY – CANVAS - TEMPLATE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292" y="3621696"/>
            <a:ext cx="6858000" cy="1602024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317" y="3869467"/>
            <a:ext cx="2717207" cy="12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5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24"/>
            <a:ext cx="10515600" cy="1325563"/>
          </a:xfrm>
        </p:spPr>
        <p:txBody>
          <a:bodyPr/>
          <a:lstStyle/>
          <a:p>
            <a:r>
              <a:rPr lang="en-AU" dirty="0"/>
              <a:t>Version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6" y="1400131"/>
            <a:ext cx="11160537" cy="5222738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November 2015 – Initial release of the Customer Experience Strategy Canvas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dirty="0"/>
              <a:t>April 2017 – Version 2 Release - Updates Include</a:t>
            </a:r>
          </a:p>
          <a:p>
            <a:pPr lvl="1" fontAlgn="base"/>
            <a:r>
              <a:rPr lang="en-US" sz="2000" dirty="0"/>
              <a:t>Redesign of the Customer Component of the Canvas</a:t>
            </a:r>
          </a:p>
          <a:p>
            <a:pPr lvl="1" fontAlgn="base"/>
            <a:r>
              <a:rPr lang="en-US" sz="2000" dirty="0"/>
              <a:t>Inclusion of Moments that Matter as customer component</a:t>
            </a:r>
          </a:p>
          <a:p>
            <a:pPr lvl="1" fontAlgn="base"/>
            <a:r>
              <a:rPr lang="en-US" sz="2000" dirty="0"/>
              <a:t>Rewrite of supporting material for Customer Component</a:t>
            </a:r>
          </a:p>
          <a:p>
            <a:pPr lvl="1" fontAlgn="base"/>
            <a:endParaRPr lang="en-US" sz="2000" dirty="0"/>
          </a:p>
          <a:p>
            <a:pPr marL="457200" lvl="1" indent="0" fontAlgn="base">
              <a:buNone/>
            </a:pPr>
            <a:endParaRPr lang="en-US" sz="2000" dirty="0"/>
          </a:p>
          <a:p>
            <a:pPr marL="457200" lvl="1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400" dirty="0"/>
              <a:t>NOTE: FOR A FULL GUIDE ON HOW TO USE THE CANVAS AND FURTHER TEMPLATES VISIT </a:t>
            </a:r>
            <a:r>
              <a:rPr lang="en-US" sz="2400" dirty="0">
                <a:hlinkClick r:id="rId2"/>
              </a:rPr>
              <a:t>http://flevy.com/browse/business-document/customer-experience-strategy-template-and-guide-2140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/>
              <a:t> 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5177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9885413" y="319510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92974" y="3241449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Awareness /</a:t>
            </a:r>
          </a:p>
          <a:p>
            <a:pPr algn="ctr"/>
            <a:r>
              <a:rPr lang="en-US" sz="1600" u="sng" dirty="0"/>
              <a:t>Engagement Plan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37054" y="27288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26502" y="27015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80150"/>
            <a:ext cx="622780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Customer Experience Strategy Canvas</a:t>
            </a:r>
            <a:endParaRPr lang="en-AU" sz="2400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 CustCore 2017 – www.custcore.com.au</a:t>
            </a:r>
            <a:endParaRPr lang="en-AU" sz="1100" dirty="0"/>
          </a:p>
        </p:txBody>
      </p:sp>
      <p:grpSp>
        <p:nvGrpSpPr>
          <p:cNvPr id="3" name="Group 2"/>
          <p:cNvGrpSpPr/>
          <p:nvPr/>
        </p:nvGrpSpPr>
        <p:grpSpPr>
          <a:xfrm>
            <a:off x="-102188" y="89781"/>
            <a:ext cx="12442384" cy="6586809"/>
            <a:chOff x="-102188" y="89781"/>
            <a:chExt cx="12442384" cy="6586809"/>
          </a:xfrm>
        </p:grpSpPr>
        <p:grpSp>
          <p:nvGrpSpPr>
            <p:cNvPr id="2" name="Group 1"/>
            <p:cNvGrpSpPr/>
            <p:nvPr/>
          </p:nvGrpSpPr>
          <p:grpSpPr>
            <a:xfrm>
              <a:off x="122830" y="89781"/>
              <a:ext cx="11910414" cy="6586809"/>
              <a:chOff x="122830" y="89781"/>
              <a:chExt cx="11910414" cy="6586809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31456" y="293301"/>
                <a:ext cx="11899141" cy="6383289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22830" y="293299"/>
                <a:ext cx="5969190" cy="6383291"/>
              </a:xfrm>
              <a:prstGeom prst="rect">
                <a:avLst/>
              </a:prstGeom>
              <a:solidFill>
                <a:srgbClr val="FDEA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7474" y="1540842"/>
                <a:ext cx="5186149" cy="3593002"/>
              </a:xfrm>
              <a:prstGeom prst="rect">
                <a:avLst/>
              </a:prstGeom>
              <a:solidFill>
                <a:srgbClr val="FFF8E5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501788" y="1548214"/>
                <a:ext cx="2598760" cy="3585627"/>
              </a:xfrm>
              <a:prstGeom prst="rect">
                <a:avLst/>
              </a:prstGeom>
              <a:solidFill>
                <a:srgbClr val="FFF1C9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896135" y="2456448"/>
                <a:ext cx="2391769" cy="15740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07474" y="1533463"/>
                <a:ext cx="5186150" cy="36003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694192" y="1540841"/>
                <a:ext cx="1440000" cy="35930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75935" y="1533461"/>
                <a:ext cx="1431540" cy="360038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81717" y="5139970"/>
                <a:ext cx="8061101" cy="9507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5934" y="293301"/>
                <a:ext cx="8064000" cy="12401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1455" y="6092012"/>
                <a:ext cx="11890515" cy="58457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134192" y="3211698"/>
                <a:ext cx="1899052" cy="287917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31457" y="3234002"/>
                <a:ext cx="1950260" cy="285687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6" name="Straight Connector 15"/>
              <p:cNvCxnSpPr>
                <a:cxnSpLocks/>
                <a:endCxn id="4" idx="0"/>
              </p:cNvCxnSpPr>
              <p:nvPr/>
            </p:nvCxnSpPr>
            <p:spPr>
              <a:xfrm>
                <a:off x="6092020" y="381515"/>
                <a:ext cx="0" cy="2074933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0" idx="2"/>
              </p:cNvCxnSpPr>
              <p:nvPr/>
            </p:nvCxnSpPr>
            <p:spPr>
              <a:xfrm flipH="1">
                <a:off x="6076713" y="6143768"/>
                <a:ext cx="0" cy="532822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507474" y="2749206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276854" y="2758074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cxnSpLocks/>
              </p:cNvCxnSpPr>
              <p:nvPr/>
            </p:nvCxnSpPr>
            <p:spPr>
              <a:xfrm flipH="1">
                <a:off x="3501789" y="4034400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546788" y="1539021"/>
                <a:ext cx="1086928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Customer</a:t>
                </a:r>
                <a:endParaRPr lang="en-AU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42583" y="297300"/>
                <a:ext cx="1086928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Business</a:t>
                </a:r>
                <a:endParaRPr lang="en-A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34606" y="92333"/>
                <a:ext cx="1204251" cy="33379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Pre-Sales</a:t>
                </a:r>
                <a:endParaRPr lang="en-AU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355214" y="89781"/>
                <a:ext cx="1122183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Post-Sales</a:t>
                </a:r>
                <a:endParaRPr lang="en-A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708297" y="2432772"/>
                <a:ext cx="76744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Who</a:t>
                </a:r>
                <a:endParaRPr lang="en-AU" sz="1600" u="sng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16102" y="2723087"/>
                <a:ext cx="139633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V="1">
                <a:off x="131456" y="293300"/>
                <a:ext cx="0" cy="29407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0718" y="283971"/>
                <a:ext cx="1493888" cy="11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193687" y="292163"/>
                <a:ext cx="31631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516102" y="1526083"/>
                <a:ext cx="203842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966243" y="1519944"/>
                <a:ext cx="139485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884193" y="397225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Moments That Matter</a:t>
                </a:r>
                <a:endParaRPr lang="en-AU" sz="1600" u="sng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890733" y="5104711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Culture</a:t>
                </a:r>
                <a:endParaRPr lang="en-AU" sz="1600" u="sng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042386" y="6038889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208107" y="6035447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734489" y="27288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058115" y="258403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075935" y="3234002"/>
                <a:ext cx="1425853" cy="1907217"/>
              </a:xfrm>
              <a:prstGeom prst="rect">
                <a:avLst/>
              </a:prstGeom>
              <a:solidFill>
                <a:srgbClr val="FDEAD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698837" y="3210561"/>
                <a:ext cx="1441097" cy="1931247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01788" y="1533461"/>
                <a:ext cx="5191835" cy="360038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573256" y="151275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664402" y="1479883"/>
                <a:ext cx="140058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95356" y="320243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8259686" y="3187140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885413" y="3212357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Retention Plan</a:t>
              </a:r>
              <a:endParaRPr lang="en-AU" sz="1600" u="sng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01600" y="3206945"/>
              <a:ext cx="240314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Awareness / </a:t>
              </a:r>
            </a:p>
            <a:p>
              <a:pPr algn="ctr"/>
              <a:r>
                <a:rPr lang="en-US" sz="1600" u="sng" dirty="0"/>
                <a:t>Engagement Plan </a:t>
              </a:r>
              <a:endParaRPr lang="en-AU" sz="1600" u="sng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37054" y="296859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Service Model</a:t>
              </a:r>
              <a:endParaRPr lang="en-AU" sz="1600" u="sng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-102188" y="267835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Sales Model</a:t>
              </a:r>
              <a:endParaRPr lang="en-AU" sz="1600" u="sng" dirty="0"/>
            </a:p>
          </p:txBody>
        </p:sp>
      </p:grp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7287335" y="4030515"/>
            <a:ext cx="140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085764" y="4016644"/>
            <a:ext cx="14784" cy="108000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316776" y="2712458"/>
            <a:ext cx="13963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Channels</a:t>
            </a:r>
            <a:endParaRPr lang="en-AU" sz="1600" u="sng" dirty="0"/>
          </a:p>
        </p:txBody>
      </p:sp>
    </p:spTree>
    <p:extLst>
      <p:ext uri="{BB962C8B-B14F-4D97-AF65-F5344CB8AC3E}">
        <p14:creationId xmlns:p14="http://schemas.microsoft.com/office/powerpoint/2010/main" val="426939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9885413" y="319510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92974" y="3241449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Awareness /</a:t>
            </a:r>
          </a:p>
          <a:p>
            <a:pPr algn="ctr"/>
            <a:r>
              <a:rPr lang="en-US" sz="1600" u="sng" dirty="0"/>
              <a:t>Engagement Plan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37054" y="27288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26502" y="27015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80150"/>
            <a:ext cx="622780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Customer Experience Strategy Canvas</a:t>
            </a:r>
            <a:endParaRPr lang="en-AU" sz="2400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 CustCore 2017 – www.custcore.com.au</a:t>
            </a:r>
            <a:endParaRPr lang="en-AU" sz="1100" dirty="0"/>
          </a:p>
        </p:txBody>
      </p:sp>
      <p:grpSp>
        <p:nvGrpSpPr>
          <p:cNvPr id="3" name="Group 2"/>
          <p:cNvGrpSpPr/>
          <p:nvPr/>
        </p:nvGrpSpPr>
        <p:grpSpPr>
          <a:xfrm>
            <a:off x="-102188" y="89781"/>
            <a:ext cx="12442384" cy="6586809"/>
            <a:chOff x="-102188" y="89781"/>
            <a:chExt cx="12442384" cy="6586809"/>
          </a:xfrm>
        </p:grpSpPr>
        <p:grpSp>
          <p:nvGrpSpPr>
            <p:cNvPr id="2" name="Group 1"/>
            <p:cNvGrpSpPr/>
            <p:nvPr/>
          </p:nvGrpSpPr>
          <p:grpSpPr>
            <a:xfrm>
              <a:off x="122830" y="89781"/>
              <a:ext cx="11910414" cy="6586809"/>
              <a:chOff x="122830" y="89781"/>
              <a:chExt cx="11910414" cy="6586809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31456" y="293301"/>
                <a:ext cx="11899141" cy="6383289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22830" y="293299"/>
                <a:ext cx="5969190" cy="6383291"/>
              </a:xfrm>
              <a:prstGeom prst="rect">
                <a:avLst/>
              </a:prstGeom>
              <a:solidFill>
                <a:srgbClr val="FDEA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7474" y="1540842"/>
                <a:ext cx="5186149" cy="3593002"/>
              </a:xfrm>
              <a:prstGeom prst="rect">
                <a:avLst/>
              </a:prstGeom>
              <a:solidFill>
                <a:srgbClr val="FFF8E5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501788" y="1548214"/>
                <a:ext cx="2598760" cy="3585627"/>
              </a:xfrm>
              <a:prstGeom prst="rect">
                <a:avLst/>
              </a:prstGeom>
              <a:solidFill>
                <a:srgbClr val="FFF1C9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896135" y="2456448"/>
                <a:ext cx="2391769" cy="15740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07474" y="1533463"/>
                <a:ext cx="5186150" cy="36003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694192" y="1540841"/>
                <a:ext cx="1440000" cy="35930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75935" y="1533461"/>
                <a:ext cx="1431540" cy="360038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81717" y="5139970"/>
                <a:ext cx="8061101" cy="9507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5934" y="293301"/>
                <a:ext cx="8064000" cy="12401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1455" y="6092012"/>
                <a:ext cx="11890515" cy="58457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134192" y="3211698"/>
                <a:ext cx="1899052" cy="287917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31457" y="3234002"/>
                <a:ext cx="1950260" cy="285687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6" name="Straight Connector 15"/>
              <p:cNvCxnSpPr>
                <a:cxnSpLocks/>
                <a:endCxn id="4" idx="0"/>
              </p:cNvCxnSpPr>
              <p:nvPr/>
            </p:nvCxnSpPr>
            <p:spPr>
              <a:xfrm>
                <a:off x="6092020" y="381515"/>
                <a:ext cx="0" cy="2074933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0" idx="2"/>
              </p:cNvCxnSpPr>
              <p:nvPr/>
            </p:nvCxnSpPr>
            <p:spPr>
              <a:xfrm flipH="1">
                <a:off x="6076713" y="6143768"/>
                <a:ext cx="0" cy="532822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507474" y="2749206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276854" y="2758074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cxnSpLocks/>
              </p:cNvCxnSpPr>
              <p:nvPr/>
            </p:nvCxnSpPr>
            <p:spPr>
              <a:xfrm flipH="1">
                <a:off x="3501789" y="4034400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546788" y="1539021"/>
                <a:ext cx="1086928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Customer</a:t>
                </a:r>
                <a:endParaRPr lang="en-AU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42583" y="297300"/>
                <a:ext cx="1086928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Business</a:t>
                </a:r>
                <a:endParaRPr lang="en-A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34606" y="92333"/>
                <a:ext cx="1204251" cy="33379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Pre-Sales</a:t>
                </a:r>
                <a:endParaRPr lang="en-AU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355214" y="89781"/>
                <a:ext cx="1122183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Post-Sales</a:t>
                </a:r>
                <a:endParaRPr lang="en-A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708297" y="2432772"/>
                <a:ext cx="76744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Who</a:t>
                </a:r>
                <a:endParaRPr lang="en-AU" sz="1600" u="sng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16102" y="2723087"/>
                <a:ext cx="139633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V="1">
                <a:off x="131456" y="293300"/>
                <a:ext cx="0" cy="29407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0718" y="283971"/>
                <a:ext cx="1493888" cy="11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193687" y="292163"/>
                <a:ext cx="31631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516102" y="1526083"/>
                <a:ext cx="203842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966243" y="1519944"/>
                <a:ext cx="139485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884193" y="397225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Moments That Matter</a:t>
                </a:r>
                <a:endParaRPr lang="en-AU" sz="1600" u="sng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890733" y="5104711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Culture</a:t>
                </a:r>
                <a:endParaRPr lang="en-AU" sz="1600" u="sng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042386" y="6038889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208107" y="6035447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734489" y="27288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058115" y="258403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075935" y="3234002"/>
                <a:ext cx="1425853" cy="1907217"/>
              </a:xfrm>
              <a:prstGeom prst="rect">
                <a:avLst/>
              </a:prstGeom>
              <a:solidFill>
                <a:srgbClr val="FDEAD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698837" y="3210561"/>
                <a:ext cx="1441097" cy="1931247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01788" y="1533461"/>
                <a:ext cx="5191835" cy="360038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573256" y="151275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664402" y="1479883"/>
                <a:ext cx="140058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95356" y="320243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8259686" y="3187140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885413" y="3212357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Retention Plan</a:t>
              </a:r>
              <a:endParaRPr lang="en-AU" sz="1600" u="sng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01600" y="3206945"/>
              <a:ext cx="240314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Awareness / </a:t>
              </a:r>
            </a:p>
            <a:p>
              <a:pPr algn="ctr"/>
              <a:r>
                <a:rPr lang="en-US" sz="1600" u="sng" dirty="0"/>
                <a:t>Engagement Plan </a:t>
              </a:r>
              <a:endParaRPr lang="en-AU" sz="1600" u="sng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37054" y="296859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Service Model</a:t>
              </a:r>
              <a:endParaRPr lang="en-AU" sz="1600" u="sng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-102188" y="267835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Sales Model</a:t>
              </a:r>
              <a:endParaRPr lang="en-AU" sz="1600" u="sng" dirty="0"/>
            </a:p>
          </p:txBody>
        </p:sp>
      </p:grp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7287335" y="4030515"/>
            <a:ext cx="140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085764" y="4016644"/>
            <a:ext cx="14784" cy="108000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316776" y="2712458"/>
            <a:ext cx="13963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Channels</a:t>
            </a:r>
            <a:endParaRPr lang="en-AU" sz="1600" u="sng" dirty="0"/>
          </a:p>
        </p:txBody>
      </p:sp>
      <p:grpSp>
        <p:nvGrpSpPr>
          <p:cNvPr id="61" name="Group 60"/>
          <p:cNvGrpSpPr/>
          <p:nvPr/>
        </p:nvGrpSpPr>
        <p:grpSpPr>
          <a:xfrm>
            <a:off x="5822830" y="3067858"/>
            <a:ext cx="579798" cy="711191"/>
            <a:chOff x="5822830" y="3145492"/>
            <a:chExt cx="579798" cy="711191"/>
          </a:xfrm>
        </p:grpSpPr>
        <p:sp>
          <p:nvSpPr>
            <p:cNvPr id="62" name="TextBox 61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1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131353" y="1851289"/>
            <a:ext cx="579798" cy="711191"/>
            <a:chOff x="5822830" y="3145492"/>
            <a:chExt cx="579798" cy="711191"/>
          </a:xfrm>
        </p:grpSpPr>
        <p:sp>
          <p:nvSpPr>
            <p:cNvPr id="85" name="TextBox 84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631979" y="1899921"/>
            <a:ext cx="579798" cy="711191"/>
            <a:chOff x="5822830" y="3145492"/>
            <a:chExt cx="579798" cy="711191"/>
          </a:xfrm>
        </p:grpSpPr>
        <p:sp>
          <p:nvSpPr>
            <p:cNvPr id="88" name="TextBox 87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604875" y="4204983"/>
            <a:ext cx="579798" cy="711191"/>
            <a:chOff x="6068443" y="3041956"/>
            <a:chExt cx="579798" cy="711191"/>
          </a:xfrm>
        </p:grpSpPr>
        <p:sp>
          <p:nvSpPr>
            <p:cNvPr id="91" name="TextBox 90"/>
            <p:cNvSpPr txBox="1"/>
            <p:nvPr/>
          </p:nvSpPr>
          <p:spPr>
            <a:xfrm flipH="1">
              <a:off x="6213316" y="3088264"/>
              <a:ext cx="1251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6068443" y="3041956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58581" y="4272070"/>
            <a:ext cx="579798" cy="711191"/>
            <a:chOff x="5822830" y="3145492"/>
            <a:chExt cx="579798" cy="711191"/>
          </a:xfrm>
        </p:grpSpPr>
        <p:sp>
          <p:nvSpPr>
            <p:cNvPr id="94" name="TextBox 93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99183" y="3143388"/>
            <a:ext cx="579798" cy="711191"/>
            <a:chOff x="5822830" y="3145492"/>
            <a:chExt cx="579798" cy="711191"/>
          </a:xfrm>
        </p:grpSpPr>
        <p:sp>
          <p:nvSpPr>
            <p:cNvPr id="97" name="TextBox 96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4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668094" y="651838"/>
            <a:ext cx="579798" cy="711191"/>
            <a:chOff x="5822830" y="3145492"/>
            <a:chExt cx="579798" cy="711191"/>
          </a:xfrm>
        </p:grpSpPr>
        <p:sp>
          <p:nvSpPr>
            <p:cNvPr id="100" name="TextBox 99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5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919576" y="653505"/>
            <a:ext cx="579798" cy="711191"/>
            <a:chOff x="5822830" y="3145492"/>
            <a:chExt cx="579798" cy="711191"/>
          </a:xfrm>
        </p:grpSpPr>
        <p:sp>
          <p:nvSpPr>
            <p:cNvPr id="103" name="TextBox 102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5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822830" y="5350546"/>
            <a:ext cx="579798" cy="711191"/>
            <a:chOff x="5822830" y="3145492"/>
            <a:chExt cx="579798" cy="711191"/>
          </a:xfrm>
        </p:grpSpPr>
        <p:sp>
          <p:nvSpPr>
            <p:cNvPr id="106" name="TextBox 105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6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511176" y="1999520"/>
            <a:ext cx="579798" cy="711191"/>
            <a:chOff x="5822830" y="3145492"/>
            <a:chExt cx="579798" cy="711191"/>
          </a:xfrm>
        </p:grpSpPr>
        <p:sp>
          <p:nvSpPr>
            <p:cNvPr id="109" name="TextBox 108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8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181927" y="1999520"/>
            <a:ext cx="579798" cy="711191"/>
            <a:chOff x="5822830" y="3145492"/>
            <a:chExt cx="579798" cy="711191"/>
          </a:xfrm>
        </p:grpSpPr>
        <p:sp>
          <p:nvSpPr>
            <p:cNvPr id="112" name="TextBox 111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8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275353" y="6112361"/>
            <a:ext cx="579798" cy="711191"/>
            <a:chOff x="5822830" y="3145492"/>
            <a:chExt cx="579798" cy="711191"/>
          </a:xfrm>
        </p:grpSpPr>
        <p:sp>
          <p:nvSpPr>
            <p:cNvPr id="115" name="TextBox 114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9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624343" y="6091204"/>
            <a:ext cx="579798" cy="711191"/>
            <a:chOff x="5822830" y="3145492"/>
            <a:chExt cx="579798" cy="711191"/>
          </a:xfrm>
        </p:grpSpPr>
        <p:sp>
          <p:nvSpPr>
            <p:cNvPr id="118" name="TextBox 117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9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0782933" y="4280965"/>
            <a:ext cx="871354" cy="704119"/>
            <a:chOff x="5822830" y="3145492"/>
            <a:chExt cx="579798" cy="742111"/>
          </a:xfrm>
        </p:grpSpPr>
        <p:sp>
          <p:nvSpPr>
            <p:cNvPr id="121" name="TextBox 120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12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9121864" y="3806575"/>
            <a:ext cx="579798" cy="711191"/>
            <a:chOff x="5822830" y="3145492"/>
            <a:chExt cx="579798" cy="711191"/>
          </a:xfrm>
        </p:grpSpPr>
        <p:sp>
          <p:nvSpPr>
            <p:cNvPr id="124" name="TextBox 123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7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503821" y="3806575"/>
            <a:ext cx="579798" cy="711191"/>
            <a:chOff x="5822830" y="3145492"/>
            <a:chExt cx="579798" cy="711191"/>
          </a:xfrm>
        </p:grpSpPr>
        <p:sp>
          <p:nvSpPr>
            <p:cNvPr id="127" name="TextBox 126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7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729904" y="1449254"/>
            <a:ext cx="871354" cy="674782"/>
            <a:chOff x="5822830" y="3145492"/>
            <a:chExt cx="579798" cy="711191"/>
          </a:xfrm>
        </p:grpSpPr>
        <p:sp>
          <p:nvSpPr>
            <p:cNvPr id="130" name="TextBox 129"/>
            <p:cNvSpPr txBox="1"/>
            <p:nvPr/>
          </p:nvSpPr>
          <p:spPr>
            <a:xfrm>
              <a:off x="5940107" y="3206398"/>
              <a:ext cx="370793" cy="591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10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53058" y="1394417"/>
            <a:ext cx="871354" cy="704119"/>
            <a:chOff x="5822830" y="3145492"/>
            <a:chExt cx="579798" cy="742111"/>
          </a:xfrm>
        </p:grpSpPr>
        <p:sp>
          <p:nvSpPr>
            <p:cNvPr id="133" name="TextBox 132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11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41619" y="4251290"/>
            <a:ext cx="871354" cy="704119"/>
            <a:chOff x="5822830" y="3145492"/>
            <a:chExt cx="579798" cy="742111"/>
          </a:xfrm>
        </p:grpSpPr>
        <p:sp>
          <p:nvSpPr>
            <p:cNvPr id="136" name="TextBox 135"/>
            <p:cNvSpPr txBox="1"/>
            <p:nvPr/>
          </p:nvSpPr>
          <p:spPr>
            <a:xfrm>
              <a:off x="5940107" y="3206398"/>
              <a:ext cx="370793" cy="68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13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631979" y="3112834"/>
            <a:ext cx="579798" cy="711191"/>
            <a:chOff x="5822830" y="3145492"/>
            <a:chExt cx="579798" cy="711191"/>
          </a:xfrm>
        </p:grpSpPr>
        <p:sp>
          <p:nvSpPr>
            <p:cNvPr id="139" name="TextBox 138"/>
            <p:cNvSpPr txBox="1"/>
            <p:nvPr/>
          </p:nvSpPr>
          <p:spPr>
            <a:xfrm>
              <a:off x="5940107" y="3206398"/>
              <a:ext cx="273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ush Script MT" panose="03060802040406070304" pitchFamily="66" charset="0"/>
                </a:rPr>
                <a:t>4</a:t>
              </a:r>
              <a:endParaRPr lang="en-AU" sz="3600" dirty="0">
                <a:solidFill>
                  <a:srgbClr val="FF0000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5822830" y="3145492"/>
              <a:ext cx="579798" cy="71119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2330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9885413" y="3195105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Retention Plan</a:t>
            </a:r>
            <a:endParaRPr lang="en-AU" sz="16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-92974" y="3241449"/>
            <a:ext cx="240314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Awareness /</a:t>
            </a:r>
          </a:p>
          <a:p>
            <a:pPr algn="ctr"/>
            <a:r>
              <a:rPr lang="en-US" sz="1600" u="sng" dirty="0"/>
              <a:t>Engagement Plan</a:t>
            </a:r>
            <a:endParaRPr lang="en-AU" sz="1600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9937054" y="272882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Service Model</a:t>
            </a:r>
            <a:endParaRPr lang="en-AU" sz="1600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-126502" y="270156"/>
            <a:ext cx="24031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Sales Model</a:t>
            </a:r>
            <a:endParaRPr lang="en-AU" sz="1600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2990335" y="-80150"/>
            <a:ext cx="622780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Customer Experience Strategy Canvas – </a:t>
            </a:r>
            <a:r>
              <a:rPr lang="en-US" sz="2000" u="sng" dirty="0" err="1"/>
              <a:t>Furnco</a:t>
            </a:r>
            <a:r>
              <a:rPr lang="en-US" sz="2000" u="sng" dirty="0"/>
              <a:t> (Example)</a:t>
            </a:r>
            <a:endParaRPr lang="en-AU" sz="2000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284671" y="6646557"/>
            <a:ext cx="2705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 CustCore 2017 – www.custcore.com.au</a:t>
            </a:r>
            <a:endParaRPr lang="en-AU" sz="1100" dirty="0"/>
          </a:p>
        </p:txBody>
      </p:sp>
      <p:grpSp>
        <p:nvGrpSpPr>
          <p:cNvPr id="3" name="Group 2"/>
          <p:cNvGrpSpPr/>
          <p:nvPr/>
        </p:nvGrpSpPr>
        <p:grpSpPr>
          <a:xfrm>
            <a:off x="-102188" y="89781"/>
            <a:ext cx="12442384" cy="6586809"/>
            <a:chOff x="-102188" y="89781"/>
            <a:chExt cx="12442384" cy="6586809"/>
          </a:xfrm>
        </p:grpSpPr>
        <p:grpSp>
          <p:nvGrpSpPr>
            <p:cNvPr id="2" name="Group 1"/>
            <p:cNvGrpSpPr/>
            <p:nvPr/>
          </p:nvGrpSpPr>
          <p:grpSpPr>
            <a:xfrm>
              <a:off x="122830" y="89781"/>
              <a:ext cx="11910414" cy="6586809"/>
              <a:chOff x="122830" y="89781"/>
              <a:chExt cx="11910414" cy="6586809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31456" y="293301"/>
                <a:ext cx="11899141" cy="6383289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22830" y="293299"/>
                <a:ext cx="5969190" cy="6383291"/>
              </a:xfrm>
              <a:prstGeom prst="rect">
                <a:avLst/>
              </a:prstGeom>
              <a:solidFill>
                <a:srgbClr val="FDEA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7474" y="1540842"/>
                <a:ext cx="5186149" cy="3593002"/>
              </a:xfrm>
              <a:prstGeom prst="rect">
                <a:avLst/>
              </a:prstGeom>
              <a:solidFill>
                <a:srgbClr val="FFF8E5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501788" y="1548214"/>
                <a:ext cx="2598760" cy="3585627"/>
              </a:xfrm>
              <a:prstGeom prst="rect">
                <a:avLst/>
              </a:prstGeom>
              <a:solidFill>
                <a:srgbClr val="FFF1C9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896135" y="2456448"/>
                <a:ext cx="2391769" cy="15740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07474" y="1533463"/>
                <a:ext cx="5186150" cy="36003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694192" y="1540841"/>
                <a:ext cx="1440000" cy="35930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75935" y="1533461"/>
                <a:ext cx="1431540" cy="360038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81717" y="5139970"/>
                <a:ext cx="8061101" cy="9507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5934" y="293301"/>
                <a:ext cx="8064000" cy="12401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1455" y="6092012"/>
                <a:ext cx="11890515" cy="58457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134192" y="3211698"/>
                <a:ext cx="1899052" cy="287917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31457" y="3234002"/>
                <a:ext cx="1950260" cy="285687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6" name="Straight Connector 15"/>
              <p:cNvCxnSpPr>
                <a:cxnSpLocks/>
                <a:endCxn id="4" idx="0"/>
              </p:cNvCxnSpPr>
              <p:nvPr/>
            </p:nvCxnSpPr>
            <p:spPr>
              <a:xfrm>
                <a:off x="6092020" y="381515"/>
                <a:ext cx="0" cy="2074933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0" idx="2"/>
              </p:cNvCxnSpPr>
              <p:nvPr/>
            </p:nvCxnSpPr>
            <p:spPr>
              <a:xfrm flipH="1">
                <a:off x="6076713" y="6143768"/>
                <a:ext cx="0" cy="532822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507474" y="2749206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276854" y="2758074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cxnSpLocks/>
              </p:cNvCxnSpPr>
              <p:nvPr/>
            </p:nvCxnSpPr>
            <p:spPr>
              <a:xfrm flipH="1">
                <a:off x="3501789" y="4034400"/>
                <a:ext cx="140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546788" y="1539021"/>
                <a:ext cx="1086928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Customer</a:t>
                </a:r>
                <a:endParaRPr lang="en-AU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42583" y="297300"/>
                <a:ext cx="1086928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Business</a:t>
                </a:r>
                <a:endParaRPr lang="en-A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34606" y="92333"/>
                <a:ext cx="1204251" cy="33379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Pre-Sales</a:t>
                </a:r>
                <a:endParaRPr lang="en-AU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355214" y="89781"/>
                <a:ext cx="1122183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Post-Sales</a:t>
                </a:r>
                <a:endParaRPr lang="en-A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708297" y="2432772"/>
                <a:ext cx="76744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Who</a:t>
                </a:r>
                <a:endParaRPr lang="en-AU" sz="1600" u="sng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16102" y="2723087"/>
                <a:ext cx="139633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V="1">
                <a:off x="131456" y="293300"/>
                <a:ext cx="0" cy="29407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0718" y="283971"/>
                <a:ext cx="1493888" cy="11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193687" y="292163"/>
                <a:ext cx="31631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516102" y="1526083"/>
                <a:ext cx="203842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966243" y="1519944"/>
                <a:ext cx="139485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Needs</a:t>
                </a:r>
                <a:endParaRPr lang="en-AU" sz="1600" u="sng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884193" y="397225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Moments That Matter</a:t>
                </a:r>
                <a:endParaRPr lang="en-AU" sz="1600" u="sng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890733" y="5104711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Culture</a:t>
                </a:r>
                <a:endParaRPr lang="en-AU" sz="1600" u="sng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042386" y="6038889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208107" y="6035447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Metrics</a:t>
                </a:r>
                <a:endParaRPr lang="en-AU" sz="1600" u="sng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734489" y="27288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058115" y="258403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Goals</a:t>
                </a:r>
                <a:endParaRPr lang="en-AU" sz="1600" u="sng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075935" y="3234002"/>
                <a:ext cx="1425853" cy="1907217"/>
              </a:xfrm>
              <a:prstGeom prst="rect">
                <a:avLst/>
              </a:prstGeom>
              <a:solidFill>
                <a:srgbClr val="FDEAD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698837" y="3210561"/>
                <a:ext cx="1441097" cy="1931247"/>
              </a:xfrm>
              <a:prstGeom prst="rect">
                <a:avLst/>
              </a:prstGeom>
              <a:solidFill>
                <a:srgbClr val="FEF6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01788" y="1533461"/>
                <a:ext cx="5191835" cy="360038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573256" y="1512752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664402" y="1479883"/>
                <a:ext cx="140058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Channels</a:t>
                </a:r>
                <a:endParaRPr lang="en-AU" sz="1600" u="sng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95356" y="3202434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8259686" y="3187140"/>
                <a:ext cx="240314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/>
                  <a:t>Key Activities</a:t>
                </a:r>
                <a:endParaRPr lang="en-AU" sz="1600" u="sng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9885413" y="3212357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Retention Plan</a:t>
              </a:r>
              <a:endParaRPr lang="en-AU" sz="1600" u="sng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01600" y="3206945"/>
              <a:ext cx="240314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Awareness / </a:t>
              </a:r>
            </a:p>
            <a:p>
              <a:pPr algn="ctr"/>
              <a:r>
                <a:rPr lang="en-US" sz="1600" u="sng" dirty="0"/>
                <a:t>Engagement Plan </a:t>
              </a:r>
              <a:endParaRPr lang="en-AU" sz="1600" u="sng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37054" y="296859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Service Model</a:t>
              </a:r>
              <a:endParaRPr lang="en-AU" sz="1600" u="sng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-102188" y="267835"/>
              <a:ext cx="24031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u="sng" dirty="0"/>
                <a:t>Sales Model</a:t>
              </a:r>
              <a:endParaRPr lang="en-AU" sz="1600" u="sng" dirty="0"/>
            </a:p>
          </p:txBody>
        </p:sp>
      </p:grp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7287335" y="4030515"/>
            <a:ext cx="140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085764" y="4016644"/>
            <a:ext cx="14784" cy="108000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316776" y="2712458"/>
            <a:ext cx="13963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/>
              <a:t>Channels</a:t>
            </a:r>
            <a:endParaRPr lang="en-AU" sz="1600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4890733" y="2765815"/>
            <a:ext cx="2396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Bargain seeking households who still want quality furniture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Any location in Australia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Like more modern furniture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Want to furnish whole house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Families and Entrepreneurs</a:t>
            </a:r>
            <a:endParaRPr lang="en-AU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444773" y="4063701"/>
            <a:ext cx="2485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Initial website review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Social Media search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Store – first impression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Salesperson introduction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Purchase contract and </a:t>
            </a:r>
            <a:r>
              <a:rPr lang="en-US" sz="1200" dirty="0" err="1"/>
              <a:t>Ts</a:t>
            </a:r>
            <a:r>
              <a:rPr lang="en-US" sz="1200" dirty="0"/>
              <a:t> &amp; Cs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34194" y="1763651"/>
            <a:ext cx="2337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Easy delivery (if not in store)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Help laying out at home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Kept updated with latest styles</a:t>
            </a:r>
          </a:p>
          <a:p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3401523" y="3048403"/>
            <a:ext cx="13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Online (research and ongoing)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Retail (if want to see product)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343147" y="2986984"/>
            <a:ext cx="13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Email if need to return / discuss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Calling as last resort</a:t>
            </a:r>
            <a:endParaRPr lang="en-AU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3529580" y="1740827"/>
            <a:ext cx="2485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Find reputable retailer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Compare different models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Plan layout of house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Good quality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Reasonable price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13302" y="4224445"/>
            <a:ext cx="248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Communication re delivery (keeping updated)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Delivery and layout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Returns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7301" y="665391"/>
            <a:ext cx="2215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Deliver great post sales service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Keep customers engaged post sale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175098" y="643998"/>
            <a:ext cx="193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Obtain great reviews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Easy delivery experience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Get return business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2118538" y="682348"/>
            <a:ext cx="2215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Make it easy to find FurnCo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Be front of mind for potential customers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Be referred by customers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277610" y="650117"/>
            <a:ext cx="193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Make it easy to see how furniture fits in house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Build reputation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Easy to buy from</a:t>
            </a:r>
          </a:p>
          <a:p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2090344" y="5163324"/>
            <a:ext cx="40198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Customer first – do what you can to give customers great experience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Process drives outcomes – but customers trump process if there is an issue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Give customer benefit of doubt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65084" y="5149687"/>
            <a:ext cx="37396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We celebrate customer recommendations and successes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Rewards based around customer measures and data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Posters on walls at back of house reinforcing customer principles and values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We treat our people well so that they treat customers well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73493" y="6356665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NPS (Sales Episode)</a:t>
            </a:r>
            <a:endParaRPr lang="en-AU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1593810" y="6374739"/>
            <a:ext cx="20412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Customer Effort Score (CES)</a:t>
            </a:r>
            <a:endParaRPr lang="en-AU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3460281" y="6377074"/>
            <a:ext cx="135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Conversion rates</a:t>
            </a:r>
            <a:endParaRPr lang="en-AU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6270438" y="6374739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NPS (End to End)</a:t>
            </a:r>
            <a:endParaRPr lang="en-A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590137" y="6375825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CES (service)</a:t>
            </a:r>
            <a:endParaRPr lang="en-AU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8752472" y="6384947"/>
            <a:ext cx="1550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NPS (Delivery)</a:t>
            </a:r>
            <a:endParaRPr lang="en-AU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10042208" y="6381349"/>
            <a:ext cx="870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/>
              <a:t>Reviews</a:t>
            </a:r>
            <a:endParaRPr lang="en-AU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726455" y="6377074"/>
            <a:ext cx="1351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Referrals</a:t>
            </a:r>
            <a:endParaRPr lang="en-AU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919151" y="6383637"/>
            <a:ext cx="110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FCR</a:t>
            </a:r>
            <a:endParaRPr lang="en-AU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083827" y="1770840"/>
            <a:ext cx="1417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Online website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Live chat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Social media (marketing and leads)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Retail stores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 contact phone line</a:t>
            </a:r>
            <a:endParaRPr lang="en-AU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654294" y="1746765"/>
            <a:ext cx="14733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Live Chat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Social media (issue follow-up)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Email (issues)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 contact phone line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Retail</a:t>
            </a:r>
            <a:endParaRPr lang="en-AU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009940" y="3568445"/>
            <a:ext cx="141769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Website - Interactive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Social Media Marketing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Store layout design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Sourcing product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Marketing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Tailoring offerings</a:t>
            </a:r>
            <a:endParaRPr lang="en-AU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8684367" y="3631120"/>
            <a:ext cx="141769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Delivering products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Laying out house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 service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 contact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Community management</a:t>
            </a:r>
            <a:endParaRPr lang="en-AU" sz="1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0093726" y="571336"/>
            <a:ext cx="19074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24/7 support online (</a:t>
            </a:r>
            <a:r>
              <a:rPr lang="en-US" sz="1100" dirty="0" err="1"/>
              <a:t>inc.</a:t>
            </a:r>
            <a:r>
              <a:rPr lang="en-US" sz="1100" dirty="0"/>
              <a:t> live chat)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Case management (first contact takes accountability)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 channel of choice for service (all channels allowed)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Customers kept updated on issue progress if longer than 24 hour resolution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All interactions logged in CRM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0100657" y="3598460"/>
            <a:ext cx="19074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Customer community created online and in social media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Regular content added to Facebook / Instagram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Special offers included on sites for return business and referrals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Customers asked to share pictures of products in use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Follow-up calls to customers 3 months after purchase to check satisfaction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61173" y="3731785"/>
            <a:ext cx="19074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General community online and social media (linked to customers as well)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Competitions run online asking for likes and hashtags to promote company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Key influencers online targeted for product placement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Online advertising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Traditional advertising and promotions will be limited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22166" y="556346"/>
            <a:ext cx="19074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dirty="0"/>
              <a:t>Customers treated as a person, not a transaction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No pushy sales!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Persistent shopping cart capability online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CRM link to iPad in store so team member can see customer details if previously purchased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Upsell / cross-sell only where 100% suitable – we don’t push product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4764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773</Words>
  <Application>Microsoft Office PowerPoint</Application>
  <PresentationFormat>Widescreen</PresentationFormat>
  <Paragraphs>220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Brush Script MT</vt:lpstr>
      <vt:lpstr>Calibri</vt:lpstr>
      <vt:lpstr>Calibri Light</vt:lpstr>
      <vt:lpstr>Office Theme</vt:lpstr>
      <vt:lpstr>CUSTOMER EXPERIENCE STRATEGY – CANVAS - TEMPLATE</vt:lpstr>
      <vt:lpstr>Version Notes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Goldberg</dc:creator>
  <cp:lastModifiedBy>Shane Goldberg</cp:lastModifiedBy>
  <cp:revision>37</cp:revision>
  <dcterms:created xsi:type="dcterms:W3CDTF">2015-11-17T02:54:47Z</dcterms:created>
  <dcterms:modified xsi:type="dcterms:W3CDTF">2017-04-18T02:38:46Z</dcterms:modified>
</cp:coreProperties>
</file>